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2" r:id="rId3"/>
    <p:sldId id="258" r:id="rId4"/>
    <p:sldId id="265" r:id="rId5"/>
    <p:sldId id="266" r:id="rId6"/>
    <p:sldId id="270" r:id="rId7"/>
    <p:sldId id="267" r:id="rId8"/>
    <p:sldId id="271" r:id="rId9"/>
    <p:sldId id="272" r:id="rId10"/>
    <p:sldId id="273" r:id="rId11"/>
    <p:sldId id="268" r:id="rId12"/>
    <p:sldId id="269" r:id="rId13"/>
  </p:sldIdLst>
  <p:sldSz cx="12188825" cy="6858000"/>
  <p:notesSz cx="6797675" cy="9926638"/>
  <p:embeddedFontLst>
    <p:embeddedFont>
      <p:font typeface="AU Passata" panose="020B0503030502030804" pitchFamily="34" charset="0"/>
      <p:regular r:id="rId16"/>
      <p:bold r:id="rId17"/>
    </p:embeddedFont>
    <p:embeddedFont>
      <p:font typeface="AU Passata Light" panose="020B0303030902030804" pitchFamily="34" charset="0"/>
      <p:regular r:id="rId18"/>
      <p:bold r:id="rId19"/>
    </p:embeddedFont>
    <p:embeddedFont>
      <p:font typeface="AU Peto" panose="040C0B07020602020301" pitchFamily="82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3457" autoAdjust="0"/>
  </p:normalViewPr>
  <p:slideViewPr>
    <p:cSldViewPr snapToObjects="1" showGuides="1">
      <p:cViewPr varScale="1">
        <p:scale>
          <a:sx n="109" d="100"/>
          <a:sy n="109" d="100"/>
        </p:scale>
        <p:origin x="204" y="2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19 September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Pre-Talent Track Intro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1901344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19 September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Pre-Talent Track Intro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34209194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19 September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Pre-Talent Track Intro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091057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00348773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Pre-Talent Track Intro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Hans-Jörg Schulz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19 September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19/09/2022</a:t>
            </a:fld>
            <a:r>
              <a:rPr lang="en-GB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hjschulz@cs.au.dk" TargetMode="External"/><Relationship Id="rId2" Type="http://schemas.openxmlformats.org/officeDocument/2006/relationships/hyperlink" Target="http://cs.au.dk/talen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ra@cs.au.dk" TargetMode="External"/><Relationship Id="rId2" Type="http://schemas.openxmlformats.org/officeDocument/2006/relationships/hyperlink" Target="mailto:dfaranha@cs.au.dk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magnusm@cs.au.dk" TargetMode="External"/><Relationship Id="rId4" Type="http://schemas.openxmlformats.org/officeDocument/2006/relationships/hyperlink" Target="https://pure.au.dk/portal/en/persons/ira-assent(012c1c28-bfa9-4107-bd8f-97dae008b06d)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kern="1200" dirty="0"/>
              <a:t>Pre-Talent Track</a:t>
            </a:r>
            <a:br>
              <a:rPr lang="en-GB" kern="1200" dirty="0"/>
            </a:br>
            <a:r>
              <a:rPr lang="en-GB" kern="1200" dirty="0"/>
              <a:t>Fall 2022</a:t>
            </a:r>
            <a:endParaRPr lang="en-GB" sz="2800" b="0" kern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Hans-Jörg Schulz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9818-730D-4526-8A0A-CFE92F4A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4366DF-1867-40A0-8746-341F70B18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7"/>
          <a:stretch/>
        </p:blipFill>
        <p:spPr>
          <a:xfrm>
            <a:off x="-1" y="44624"/>
            <a:ext cx="12188825" cy="681337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C219FE6-6BBC-4DB3-8564-67C22851A141}"/>
              </a:ext>
            </a:extLst>
          </p:cNvPr>
          <p:cNvSpPr/>
          <p:nvPr/>
        </p:nvSpPr>
        <p:spPr bwMode="auto">
          <a:xfrm rot="16200000">
            <a:off x="1584398" y="2530152"/>
            <a:ext cx="648072" cy="1512168"/>
          </a:xfrm>
          <a:prstGeom prst="down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083F3-D595-4396-94AA-1EBB173B58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210" r="16134" b="91999"/>
          <a:stretch/>
        </p:blipFill>
        <p:spPr>
          <a:xfrm>
            <a:off x="8631623" y="-101879"/>
            <a:ext cx="2304256" cy="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TALENT TRACK / </a:t>
            </a:r>
            <a:r>
              <a:rPr lang="en-GB" dirty="0" err="1"/>
              <a:t>Talentforløb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373021"/>
            <a:ext cx="11017224" cy="4521366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 academic challenges for particularly talented undergraduate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Recognition for this on diplomas (BSc with Distinction)</a:t>
            </a:r>
          </a:p>
          <a:p>
            <a:pPr>
              <a:buNone/>
            </a:pPr>
            <a:endParaRPr lang="en-US" sz="800" b="1" dirty="0"/>
          </a:p>
          <a:p>
            <a:pPr>
              <a:buNone/>
            </a:pPr>
            <a:r>
              <a:rPr lang="en-US" sz="2400" b="1" dirty="0"/>
              <a:t>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Applied for at the beginning of the 2nd year of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grade point average of ≥10 from 1st year of study</a:t>
            </a:r>
          </a:p>
          <a:p>
            <a:pPr>
              <a:buNone/>
            </a:pPr>
            <a:endParaRPr lang="en-US" sz="800" b="1" dirty="0"/>
          </a:p>
          <a:p>
            <a:pPr>
              <a:buNone/>
            </a:pPr>
            <a:r>
              <a:rPr lang="en-US" sz="2400" b="1" dirty="0"/>
              <a:t>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≥5 ECTS extracurricular activities per semester (project in research group)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addition to standardized study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Awarding a diploma requires a total of 30 ECTS extracurricular activities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5762-4F84-48C4-81F2-58D066178B7D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5" name="Picture 2" descr="http://www.startyourbusinessmag.com/wp-content/uploads/2016/02/Talent-Management-Business-Ma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8828" y="116632"/>
            <a:ext cx="2232248" cy="1324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30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TALENT TRACK / </a:t>
            </a:r>
            <a:r>
              <a:rPr lang="en-GB" dirty="0" err="1"/>
              <a:t>Talentforløb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373021"/>
            <a:ext cx="10009112" cy="4521366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take extracurricular activities already in the 1st year of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credited in case of later admission to the talent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the fall of 2022 / spring of 2023, Pre-Talent Track is offered with</a:t>
            </a:r>
            <a:br>
              <a:rPr lang="en-US" sz="2400" dirty="0"/>
            </a:br>
            <a:r>
              <a:rPr lang="en-US" sz="2400" dirty="0"/>
              <a:t>5 ECTS per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most important thing is to pass the standardized study program with good grades!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None/>
            </a:pPr>
            <a:r>
              <a:rPr lang="en-GB" sz="2400" b="1" dirty="0"/>
              <a:t>Information</a:t>
            </a:r>
          </a:p>
          <a:p>
            <a:pPr marL="252000" lvl="1" indent="0">
              <a:buNone/>
            </a:pP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 http://cs.au.dk/talent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hjschulz@cs.au.dk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5762-4F84-48C4-81F2-58D066178B7D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5" name="Picture 2" descr="http://www.startyourbusinessmag.com/wp-content/uploads/2016/02/Talent-Management-Business-Mas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8828" y="116632"/>
            <a:ext cx="2232248" cy="1324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868100" y="5304959"/>
            <a:ext cx="144016" cy="36004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3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pre-talent track?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Any and all of the below – depending on how you want to use it: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way to “pre-earn” ECTS points for the Talent Track starting in year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means to dive into some pretty cool CS / IT topics for which there’s otherwise no room in our BSc curriculum</a:t>
            </a:r>
          </a:p>
          <a:p>
            <a:pPr marL="774900" lvl="1" indent="-342900">
              <a:buFont typeface="AU Passata" panose="020B0503030502030804" pitchFamily="34" charset="0"/>
              <a:buChar char="»"/>
            </a:pPr>
            <a:r>
              <a:rPr lang="en-US" sz="2400" dirty="0"/>
              <a:t>How to use security flaws to hack into a computer system?</a:t>
            </a:r>
          </a:p>
          <a:p>
            <a:pPr marL="774900" lvl="1" indent="-342900">
              <a:buFont typeface="AU Passata" panose="020B0503030502030804" pitchFamily="34" charset="0"/>
              <a:buChar char="»"/>
            </a:pPr>
            <a:r>
              <a:rPr lang="en-US" sz="2400" dirty="0"/>
              <a:t>How to analyze and visualize large datasets?</a:t>
            </a:r>
          </a:p>
          <a:p>
            <a:pPr marL="774900" lvl="1" indent="-342900">
              <a:buFont typeface="AU Passata" panose="020B0503030502030804" pitchFamily="34" charset="0"/>
              <a:buChar char="»"/>
            </a:pPr>
            <a:r>
              <a:rPr lang="en-US" sz="2400" dirty="0"/>
              <a:t>How to program by specifying what you want and letting the computer figure out how to do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 Wilder stuff in the spring – e.g.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31" y="2060848"/>
            <a:ext cx="4857947" cy="25737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5900" y="4887046"/>
            <a:ext cx="424227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Davenport-</a:t>
            </a:r>
            <a:r>
              <a:rPr lang="en-US" sz="1600" dirty="0" err="1">
                <a:latin typeface="+mn-lt"/>
              </a:rPr>
              <a:t>Schinzel</a:t>
            </a:r>
            <a:r>
              <a:rPr lang="en-US" sz="1600" dirty="0">
                <a:latin typeface="+mn-lt"/>
              </a:rPr>
              <a:t> Sequences and their applications to cannon shooting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5860" y="4509120"/>
            <a:ext cx="4752528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acadbadcbadbcdacdbcbadadabcabdbcdbac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6461" y="4887046"/>
            <a:ext cx="49685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Programming with sensors in mobile devices and using them for generating shared secrets for file exchange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763C5-0F25-426B-B521-7B7C17C4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04" y="1433049"/>
            <a:ext cx="5782309" cy="3313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pre-talent track?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7828" y="1373021"/>
            <a:ext cx="10886075" cy="4521366"/>
          </a:xfrm>
        </p:spPr>
        <p:txBody>
          <a:bodyPr/>
          <a:lstStyle/>
          <a:p>
            <a:r>
              <a:rPr lang="en-US" sz="2400" dirty="0"/>
              <a:t>Any and all of the below – depending on how you want to use it: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way to “pre-earn” ECTS points for the Talent Track starting in year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means to dive into some pretty cool CS / IT topics for which there’s otherwise no room in the bachelor curriculum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different technologies (</a:t>
            </a:r>
            <a:r>
              <a:rPr lang="en-US" sz="2400" dirty="0" err="1"/>
              <a:t>Webstrates</a:t>
            </a:r>
            <a:r>
              <a:rPr lang="en-US" sz="2400" dirty="0"/>
              <a:t>, D3.js, VEGA, </a:t>
            </a:r>
            <a:r>
              <a:rPr lang="en-US" sz="2400" dirty="0" err="1"/>
              <a:t>Datalog</a:t>
            </a:r>
            <a:r>
              <a:rPr lang="en-US" sz="2400" dirty="0"/>
              <a:t>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overview of the research groups and topics at our department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new set of puzzles / mini challenges to solve each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possibility to meet like-minded CS / IT students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26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FOR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29" y="1340769"/>
            <a:ext cx="10944399" cy="455361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Hacking - Security in Practice, Pt.1-2 with Diego F. </a:t>
            </a:r>
            <a:r>
              <a:rPr lang="en-US" b="1" dirty="0" err="1"/>
              <a:t>Aranha</a:t>
            </a:r>
            <a:r>
              <a:rPr lang="en-US" b="1" dirty="0"/>
              <a:t> (</a:t>
            </a:r>
            <a:r>
              <a:rPr lang="en-US" b="1" u="sng" dirty="0">
                <a:hlinkClick r:id="rId2"/>
              </a:rPr>
              <a:t>dfaranha@cs.au.dk</a:t>
            </a:r>
            <a:r>
              <a:rPr lang="en-US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39 - Thursday 29-SEP-2022,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41 - Thursday 13-OCT-2022,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None/>
            </a:pPr>
            <a:r>
              <a:rPr lang="en-US" b="1" dirty="0"/>
              <a:t>Data Mining and Visualization, Pt.1-2 with Ira Assent (</a:t>
            </a:r>
            <a:r>
              <a:rPr lang="en-US" b="1" u="sng" dirty="0">
                <a:hlinkClick r:id="rId3"/>
              </a:rPr>
              <a:t>ira@cs.au.dk</a:t>
            </a:r>
            <a:r>
              <a:rPr lang="en-US" b="1" dirty="0"/>
              <a:t>) and me </a:t>
            </a:r>
            <a:r>
              <a:rPr lang="en-US" b="1" u="sng" dirty="0">
                <a:hlinkClick r:id="rId4"/>
              </a:rPr>
              <a:t>(hjschulz@cs.au.dk)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43 - Thursday 27-OCT-2022,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45 - Thursday 10-NOV-2022,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None/>
            </a:pPr>
            <a:r>
              <a:rPr lang="en-US" b="1" dirty="0"/>
              <a:t>Logic Programming, Pt.1-2 with Magnus Madsen (</a:t>
            </a:r>
            <a:r>
              <a:rPr lang="en-US" b="1" u="sng" dirty="0">
                <a:hlinkClick r:id="rId5"/>
              </a:rPr>
              <a:t>magnusm@cs.au.dk</a:t>
            </a:r>
            <a:r>
              <a:rPr lang="en-US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47 - Thursday 24-NOV-2022,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49 - Thursday 08-DEC-2022, kl.10-12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To be held at auditorium 110 at </a:t>
            </a:r>
            <a:r>
              <a:rPr lang="en-US" b="1" dirty="0" err="1"/>
              <a:t>Finlandsgade</a:t>
            </a:r>
            <a:r>
              <a:rPr lang="en-US" b="1" dirty="0"/>
              <a:t> 6 (Building 5106).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94DF-0BE5-4017-8FFC-39D1CEB248A8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41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9AC79-74EC-4B14-843C-FAA1DB1B6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0661-24E6-46DE-AB67-E63D5480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A6E-E400-4BFE-B764-21E2A7D467ED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32A0D-1EC7-42A4-BF36-3459585B5224}"/>
              </a:ext>
            </a:extLst>
          </p:cNvPr>
          <p:cNvSpPr/>
          <p:nvPr/>
        </p:nvSpPr>
        <p:spPr bwMode="auto">
          <a:xfrm>
            <a:off x="189756" y="5894387"/>
            <a:ext cx="11737304" cy="846981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EFA61-89B1-478C-9EF3-A25320EA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80" y="0"/>
            <a:ext cx="10718464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F0810D0-9C64-4FCE-8484-93382DCA1358}"/>
              </a:ext>
            </a:extLst>
          </p:cNvPr>
          <p:cNvSpPr/>
          <p:nvPr/>
        </p:nvSpPr>
        <p:spPr bwMode="auto">
          <a:xfrm rot="20134989">
            <a:off x="-22274" y="861197"/>
            <a:ext cx="2016224" cy="720080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CB7A90-F4EC-4FDF-A882-7D6BEF3F22F8}"/>
              </a:ext>
            </a:extLst>
          </p:cNvPr>
          <p:cNvSpPr/>
          <p:nvPr/>
        </p:nvSpPr>
        <p:spPr bwMode="auto">
          <a:xfrm rot="15742162">
            <a:off x="1290559" y="4545669"/>
            <a:ext cx="2016224" cy="720080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A5F067-A08A-49A1-AE0D-850D11402AE3}"/>
              </a:ext>
            </a:extLst>
          </p:cNvPr>
          <p:cNvSpPr/>
          <p:nvPr/>
        </p:nvSpPr>
        <p:spPr bwMode="auto">
          <a:xfrm rot="9238702">
            <a:off x="4926036" y="5057176"/>
            <a:ext cx="2016224" cy="720080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64EDAD-9B0A-446C-AACA-C77C1DD0DE22}"/>
              </a:ext>
            </a:extLst>
          </p:cNvPr>
          <p:cNvCxnSpPr>
            <a:cxnSpLocks/>
          </p:cNvCxnSpPr>
          <p:nvPr/>
        </p:nvCxnSpPr>
        <p:spPr bwMode="auto">
          <a:xfrm>
            <a:off x="4582244" y="1844824"/>
            <a:ext cx="185457" cy="438421"/>
          </a:xfrm>
          <a:prstGeom prst="line">
            <a:avLst/>
          </a:prstGeom>
          <a:solidFill>
            <a:schemeClr val="accent2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BAC5C5-AFCC-46D3-B8CD-7E12E1923D0A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2164" y="2283245"/>
            <a:ext cx="905537" cy="3856365"/>
          </a:xfrm>
          <a:prstGeom prst="line">
            <a:avLst/>
          </a:prstGeom>
          <a:solidFill>
            <a:schemeClr val="accent2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25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REQUIRED!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29" y="1373021"/>
            <a:ext cx="10728375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follow the full program, or only selected lectures of interest to you.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hand-in the practical exercises or choose not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discontinue the pre-talent track at any point if your time does no longer permit for it or your course work becomes more demanding.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want the ECTS points for later, you have to follow through,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     To participate, self-enroll on Brightspace!</a:t>
            </a:r>
          </a:p>
          <a:p>
            <a:pPr>
              <a:buNone/>
            </a:pPr>
            <a:endParaRPr lang="en-US" sz="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94DF-0BE5-4017-8FFC-39D1CEB248A8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15913" y="4653136"/>
            <a:ext cx="1458019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8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A610-4E1A-4927-BA78-B97FD7EA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3390-C0B0-4D98-B88B-09A8B3750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54D3C-5F95-4DE1-9CEA-13BEDEC3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FECE-8DE0-4A07-BEAA-D8A54B6DF739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7ECD9-2974-4041-9464-7B75ACC02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7" r="5887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425C32-A2AC-4055-A766-BC9B25CD26C3}"/>
              </a:ext>
            </a:extLst>
          </p:cNvPr>
          <p:cNvSpPr/>
          <p:nvPr/>
        </p:nvSpPr>
        <p:spPr bwMode="auto">
          <a:xfrm rot="12455647">
            <a:off x="4125420" y="1124744"/>
            <a:ext cx="2232248" cy="752101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9CC6-1E8D-4219-90C7-295F5F01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65D312-2C30-47FC-8234-AE03F93EF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84" y="1373188"/>
            <a:ext cx="7221433" cy="4521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D695-5AD6-48E4-A098-4F18F4F2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6E39-0B10-4068-A7CF-0612153C4F4E}" type="datetime1">
              <a:rPr lang="en-GB" smtClean="0"/>
              <a:t>19/09/2022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83D74-2E78-4156-87A8-A90125C09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0" r="3770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3556F9-FEF1-471F-AFB4-742C752F4248}"/>
              </a:ext>
            </a:extLst>
          </p:cNvPr>
          <p:cNvSpPr/>
          <p:nvPr/>
        </p:nvSpPr>
        <p:spPr bwMode="auto">
          <a:xfrm>
            <a:off x="3358108" y="1052736"/>
            <a:ext cx="5544616" cy="64807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Microsoft Office PowerPoint</Application>
  <PresentationFormat>Custom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Wingdings 3</vt:lpstr>
      <vt:lpstr>Arial</vt:lpstr>
      <vt:lpstr>AU Passata Light</vt:lpstr>
      <vt:lpstr>AU Peto</vt:lpstr>
      <vt:lpstr>AU Passata</vt:lpstr>
      <vt:lpstr>Georgia</vt:lpstr>
      <vt:lpstr>Courier New</vt:lpstr>
      <vt:lpstr>Calibri</vt:lpstr>
      <vt:lpstr>AU 16:9</vt:lpstr>
      <vt:lpstr>Pre-Talent Track Fall 2022</vt:lpstr>
      <vt:lpstr>What is the pre-talent track? </vt:lpstr>
      <vt:lpstr>Even Wilder stuff in the spring – e.g.</vt:lpstr>
      <vt:lpstr>What is the pre-talent track? </vt:lpstr>
      <vt:lpstr>SCHEDULE FOR THIS SEMESTER</vt:lpstr>
      <vt:lpstr>PowerPoint Presentation</vt:lpstr>
      <vt:lpstr>SIGN-UP REQUIRED!</vt:lpstr>
      <vt:lpstr>PowerPoint Presentation</vt:lpstr>
      <vt:lpstr>PowerPoint Presentation</vt:lpstr>
      <vt:lpstr>PowerPoint Presentation</vt:lpstr>
      <vt:lpstr>TALENT TRACK / Talentforløb</vt:lpstr>
      <vt:lpstr>TALENT TRACK / Talentforløb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2022-09-19T12:06:24Z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636612777422472502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